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8" r:id="rId2"/>
    <p:sldId id="256" r:id="rId3"/>
    <p:sldId id="259" r:id="rId4"/>
    <p:sldId id="257" r:id="rId5"/>
    <p:sldId id="260" r:id="rId6"/>
    <p:sldId id="262" r:id="rId7"/>
    <p:sldId id="271" r:id="rId8"/>
    <p:sldId id="270" r:id="rId9"/>
    <p:sldId id="269" r:id="rId10"/>
    <p:sldId id="263" r:id="rId11"/>
    <p:sldId id="272" r:id="rId12"/>
    <p:sldId id="274" r:id="rId13"/>
    <p:sldId id="275" r:id="rId14"/>
    <p:sldId id="273" r:id="rId15"/>
    <p:sldId id="264" r:id="rId16"/>
    <p:sldId id="276" r:id="rId17"/>
    <p:sldId id="261" r:id="rId18"/>
    <p:sldId id="25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2762"/>
    <a:srgbClr val="00FF00"/>
    <a:srgbClr val="0000FF"/>
    <a:srgbClr val="FFFFFF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073" autoAdjust="0"/>
  </p:normalViewPr>
  <p:slideViewPr>
    <p:cSldViewPr>
      <p:cViewPr>
        <p:scale>
          <a:sx n="80" d="100"/>
          <a:sy n="80" d="100"/>
        </p:scale>
        <p:origin x="-750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34E9BC-D60E-4FF3-8D86-058DF8326379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E33B90C-5DFD-4A04-A1DA-9F26CCED0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Heat is not necessarily hot. Two with hot two with cold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D33AF8-E018-4E68-850A-8C0FEF5D09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Get students up and have them pretend to be an atom/molecule. At least two for each. Have a sign for each to hold saying “cold atom” or “hot atom”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93934E-05E8-42D7-B185-7560D28D2CA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Wording weird on second bullet “You don’t need it to move through it but it can.”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3FDC37-68EA-4752-AEF0-3991DCBC584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Possible have warm stones to pass out.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139F37-92DF-4804-8B09-33397AA6E3A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Mention how to stop from getting burned ie wood handle or cloth  or glove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19C7C4-B91A-45D3-99D0-FEBDD71BCE6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Put at end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A3E580-779C-4CD0-A847-4A5C8189FD1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BE1F8-E56A-4FAB-9CBD-646A4C36A91F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AF660-3CBE-4101-9F7F-3923D3AB5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3D969-CDB4-4B50-A2CE-2F5DD97C3627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ECA9C-01E7-46F5-8D3A-6E0A3B72C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6D9A5-D0F0-4185-BBB9-5CB0E1D20C3A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3B0C2-21C3-42B5-8C62-BAAA3BB59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03110-C9DA-458A-BBA4-CEE709AE9C83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6182F-46DC-462B-8A90-7CE9A42AE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C5485-E8C3-49CE-93DF-D3033C51E137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5EBC-BB6B-4E85-AF0A-41D28F642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F1E15-C4AD-4B9F-B2E3-E78576F4FA3B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630E4-C679-4D0A-AEF3-39B8FAF3E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071D-39D6-43DD-8C9E-E4A1735FE5DA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1C5AD-86E1-4BAD-967C-31F2C4E72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668F7-FF3E-439A-A79A-619DB1F768FC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43F19-BFD3-42FA-AB50-4495F5BDF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3F86A-B28B-4D69-A7EE-26CEFC8C3D31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4D45C-98BD-481E-9D91-C3C5A6191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84A67-FFBD-4686-8330-9DC753E35A79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7E9E8-5AA2-4458-9F97-97409A414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D6D7D-A4DB-4A8A-A91E-6A67CBF6EB34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A2C58-34A3-4FC6-BEC7-07D0E261D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48AF6D-BA5F-431D-B501-D43175EEC027}" type="datetimeFigureOut">
              <a:rPr lang="en-US"/>
              <a:pPr>
                <a:defRPr/>
              </a:pPr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66373D-10FA-4D99-AE45-BDCAE5347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hyperlink" Target="http://en.wikipedia.org/wiki/Heat" TargetMode="Externa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C:\Documents and Settings\Owner\Local Settings\Temporary Internet Files\Content.IE5\896BCDEF\MPj0438556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38" y="0"/>
            <a:ext cx="1071562" cy="16002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55000"/>
              </a:srgbClr>
            </a:outerShdw>
          </a:effectLst>
        </p:spPr>
      </p:pic>
      <p:pic>
        <p:nvPicPr>
          <p:cNvPr id="1031" name="Picture 7" descr="C:\Documents and Settings\Owner\Local Settings\Temporary Internet Files\Content.IE5\896BCDEF\MPj0438556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63" cy="16002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55000"/>
              </a:srgbClr>
            </a:outerShdw>
          </a:effectLst>
        </p:spPr>
      </p:pic>
      <p:sp>
        <p:nvSpPr>
          <p:cNvPr id="45062" name="Title 5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bg1"/>
                </a:solidFill>
                <a:latin typeface="Calibri" pitchFamily="34" charset="0"/>
              </a:rPr>
              <a:t>Opening Activity</a:t>
            </a:r>
          </a:p>
        </p:txBody>
      </p:sp>
      <p:sp>
        <p:nvSpPr>
          <p:cNvPr id="45064" name="TextBox 12"/>
          <p:cNvSpPr txBox="1">
            <a:spLocks noChangeArrowheads="1"/>
          </p:cNvSpPr>
          <p:nvPr/>
        </p:nvSpPr>
        <p:spPr bwMode="auto">
          <a:xfrm>
            <a:off x="0" y="1295400"/>
            <a:ext cx="35814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C00000"/>
                </a:solidFill>
                <a:latin typeface="Calibri" pitchFamily="34" charset="0"/>
              </a:rPr>
              <a:t>Instructions:  </a:t>
            </a:r>
          </a:p>
          <a:p>
            <a:r>
              <a:rPr lang="en-US" sz="1600">
                <a:solidFill>
                  <a:srgbClr val="C00000"/>
                </a:solidFill>
                <a:latin typeface="Calibri" pitchFamily="34" charset="0"/>
              </a:rPr>
              <a:t>At the front of the class there is a mini hot air balloon.  Talk with the members of your group about why the balloon is floating in the air. Then draw a diagram of the balloon showing how the balloon is floating and by what forces. Make sure to label all objects and forces.</a:t>
            </a:r>
          </a:p>
          <a:p>
            <a:endParaRPr lang="en-US" sz="160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rgbClr val="C00000"/>
                </a:solidFill>
                <a:latin typeface="Calibri" pitchFamily="34" charset="0"/>
              </a:rPr>
              <a:t>BE PREPARED TO SHARE YOUR THOUGHTS WITH THE REST OF THE CLASS.</a:t>
            </a:r>
          </a:p>
          <a:p>
            <a:endParaRPr lang="en-US" sz="16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1600" b="1">
                <a:solidFill>
                  <a:schemeClr val="bg1"/>
                </a:solidFill>
                <a:latin typeface="Calibri" pitchFamily="34" charset="0"/>
              </a:rPr>
              <a:t>Questions to ask yourself:</a:t>
            </a:r>
          </a:p>
          <a:p>
            <a:pPr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What are the parts of a hot air balloon?</a:t>
            </a:r>
          </a:p>
          <a:p>
            <a:pPr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How do these parts work to achieve lift?</a:t>
            </a:r>
          </a:p>
          <a:p>
            <a:pPr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What happens if you shrink, enlarge or take away certain parts of the balloon?</a:t>
            </a:r>
          </a:p>
        </p:txBody>
      </p:sp>
      <p:sp>
        <p:nvSpPr>
          <p:cNvPr id="45065" name="TextBox 13"/>
          <p:cNvSpPr txBox="1">
            <a:spLocks noChangeArrowheads="1"/>
          </p:cNvSpPr>
          <p:nvPr/>
        </p:nvSpPr>
        <p:spPr bwMode="auto">
          <a:xfrm>
            <a:off x="533400" y="6064250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solidFill>
                  <a:srgbClr val="FFFF00"/>
                </a:solidFill>
                <a:latin typeface="Calibri" pitchFamily="34" charset="0"/>
              </a:rPr>
              <a:t>You have 10 minutes or until everyone is finished. Starting from the beginning of the period!  See timer at front of room.</a:t>
            </a:r>
          </a:p>
        </p:txBody>
      </p:sp>
      <p:pic>
        <p:nvPicPr>
          <p:cNvPr id="45066" name="Picture 10" descr="j02977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447800"/>
            <a:ext cx="3017838" cy="3714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Conduction</a:t>
            </a:r>
          </a:p>
        </p:txBody>
      </p:sp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457200" y="1447800"/>
            <a:ext cx="800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Conduction is almost exactly like  Thermal Radiation but two objects are in direct contact with one another.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09800" y="2514600"/>
            <a:ext cx="13716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Object 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8200" y="2514600"/>
            <a:ext cx="1371600" cy="1981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Object 1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914400" y="4724400"/>
            <a:ext cx="2743200" cy="381000"/>
          </a:xfrm>
          <a:prstGeom prst="rightArrow">
            <a:avLst/>
          </a:prstGeom>
          <a:gradFill flip="none" rotWithShape="1">
            <a:gsLst>
              <a:gs pos="0">
                <a:srgbClr val="0070C0"/>
              </a:gs>
              <a:gs pos="100000">
                <a:srgbClr val="FF0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2000" y="5486400"/>
            <a:ext cx="289560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Heat Flows from High Energy to low Energy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4" name="Equal 13"/>
          <p:cNvSpPr/>
          <p:nvPr/>
        </p:nvSpPr>
        <p:spPr>
          <a:xfrm>
            <a:off x="4038600" y="3429000"/>
            <a:ext cx="1066800" cy="8382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86600" y="2514600"/>
            <a:ext cx="1371600" cy="1981200"/>
          </a:xfrm>
          <a:prstGeom prst="rect">
            <a:avLst/>
          </a:prstGeom>
          <a:solidFill>
            <a:srgbClr val="A927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Object 2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715000" y="2514600"/>
            <a:ext cx="1371600" cy="1981200"/>
          </a:xfrm>
          <a:prstGeom prst="rect">
            <a:avLst/>
          </a:prstGeom>
          <a:solidFill>
            <a:srgbClr val="A927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Object 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638800" y="5105400"/>
            <a:ext cx="2895600" cy="163121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Object 1 and Object 2 have now reached a thermal </a:t>
            </a:r>
            <a:r>
              <a:rPr lang="en-US" sz="2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equlibrium</a:t>
            </a:r>
            <a:r>
              <a:rPr lang="en-U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(Having both become the same temperature)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25" name="Left-Right Arrow 24"/>
          <p:cNvSpPr/>
          <p:nvPr/>
        </p:nvSpPr>
        <p:spPr>
          <a:xfrm>
            <a:off x="5715000" y="4724400"/>
            <a:ext cx="2743200" cy="381000"/>
          </a:xfrm>
          <a:prstGeom prst="leftRightArrow">
            <a:avLst/>
          </a:prstGeom>
          <a:solidFill>
            <a:srgbClr val="A927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A9276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9" grpId="0" animBg="1"/>
      <p:bldP spid="20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Conduction</a:t>
            </a: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2057400" y="3352800"/>
            <a:ext cx="1905000" cy="1981200"/>
            <a:chOff x="1524000" y="2667000"/>
            <a:chExt cx="1447800" cy="1524000"/>
          </a:xfrm>
        </p:grpSpPr>
        <p:sp>
          <p:nvSpPr>
            <p:cNvPr id="17" name="Flowchart: Magnetic Disk 16"/>
            <p:cNvSpPr/>
            <p:nvPr/>
          </p:nvSpPr>
          <p:spPr>
            <a:xfrm>
              <a:off x="1524000" y="2667000"/>
              <a:ext cx="1066546" cy="1524000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Block Arc 17"/>
            <p:cNvSpPr/>
            <p:nvPr/>
          </p:nvSpPr>
          <p:spPr>
            <a:xfrm rot="5400000">
              <a:off x="2247401" y="3085602"/>
              <a:ext cx="686288" cy="762508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62000" y="1295400"/>
            <a:ext cx="3657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We take out a cold coffee mug that was left in a poorly heated kitchen overnight.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648200" y="1295400"/>
            <a:ext cx="3505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We then pour 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HOT </a:t>
            </a:r>
            <a:r>
              <a:rPr lang="en-US">
                <a:latin typeface="Calibri" pitchFamily="34" charset="0"/>
              </a:rPr>
              <a:t>coffee from the pot into the cup.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514600"/>
            <a:ext cx="18827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Cloud Callout 26"/>
          <p:cNvSpPr/>
          <p:nvPr/>
        </p:nvSpPr>
        <p:spPr>
          <a:xfrm flipH="1">
            <a:off x="609600" y="2209800"/>
            <a:ext cx="1905000" cy="114300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tx1"/>
                </a:solidFill>
              </a:rPr>
              <a:t>Brrrrrrrr</a:t>
            </a:r>
            <a:r>
              <a:rPr lang="en-US" dirty="0">
                <a:solidFill>
                  <a:schemeClr val="tx1"/>
                </a:solidFill>
              </a:rPr>
              <a:t>. I’m freezing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2209800" y="4029075"/>
            <a:ext cx="1219200" cy="1082675"/>
            <a:chOff x="2209800" y="3801070"/>
            <a:chExt cx="1219200" cy="1081862"/>
          </a:xfrm>
        </p:grpSpPr>
        <p:sp>
          <p:nvSpPr>
            <p:cNvPr id="29" name="Heart 28"/>
            <p:cNvSpPr/>
            <p:nvPr/>
          </p:nvSpPr>
          <p:spPr>
            <a:xfrm>
              <a:off x="2590800" y="4267445"/>
              <a:ext cx="381000" cy="380714"/>
            </a:xfrm>
            <a:prstGeom prst="hear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rot="21189976">
              <a:off x="2209800" y="4188202"/>
              <a:ext cx="1219200" cy="694730"/>
            </a:xfrm>
            <a:prstGeom prst="rect">
              <a:avLst/>
            </a:prstGeom>
            <a:noFill/>
          </p:spPr>
          <p:txBody>
            <a:bodyPr spcFirstLastPara="1" wrap="none">
              <a:prstTxWarp prst="textArchDow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Science</a:t>
              </a:r>
              <a:endPara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209800" y="3801070"/>
              <a:ext cx="1219200" cy="69473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I</a:t>
              </a:r>
              <a:endPara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524000" y="5486400"/>
            <a:ext cx="6324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What happens to the coffee?</a:t>
            </a:r>
          </a:p>
          <a:p>
            <a:pPr algn="ctr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What happens to the mug?</a:t>
            </a:r>
          </a:p>
          <a:p>
            <a:pPr algn="ctr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Which way does the heat flow?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Conduction Part 2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US" sz="3600" smtClean="0"/>
              <a:t>Conduction can also be from one part of a material to another.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endParaRPr lang="en-US" smtClean="0"/>
          </a:p>
        </p:txBody>
      </p:sp>
      <p:sp>
        <p:nvSpPr>
          <p:cNvPr id="4" name="Rectangle 3"/>
          <p:cNvSpPr/>
          <p:nvPr/>
        </p:nvSpPr>
        <p:spPr>
          <a:xfrm>
            <a:off x="990600" y="3352800"/>
            <a:ext cx="7467601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What happens if we put the end of a metal rod into a fire?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600200"/>
            <a:ext cx="29749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Conduction</a:t>
            </a:r>
          </a:p>
        </p:txBody>
      </p:sp>
      <p:pic>
        <p:nvPicPr>
          <p:cNvPr id="29700" name="Picture 4" descr="C:\Documents and Settings\Owner\Local Settings\Temporary Internet Files\Content.IE5\CDIFGLMJ\MCj0434816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27432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Minus 9"/>
          <p:cNvSpPr/>
          <p:nvPr/>
        </p:nvSpPr>
        <p:spPr>
          <a:xfrm flipH="1">
            <a:off x="2438400" y="2514600"/>
            <a:ext cx="990600" cy="5334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isometricOffAxis1Top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Minus 10"/>
          <p:cNvSpPr/>
          <p:nvPr/>
        </p:nvSpPr>
        <p:spPr>
          <a:xfrm flipH="1">
            <a:off x="3810000" y="2514600"/>
            <a:ext cx="990600" cy="5334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isometricOffAxis1Top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Minus 11"/>
          <p:cNvSpPr/>
          <p:nvPr/>
        </p:nvSpPr>
        <p:spPr>
          <a:xfrm flipH="1">
            <a:off x="3154363" y="2514600"/>
            <a:ext cx="990600" cy="5334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isometricOffAxis1Top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Minus 12"/>
          <p:cNvSpPr/>
          <p:nvPr/>
        </p:nvSpPr>
        <p:spPr>
          <a:xfrm flipH="1">
            <a:off x="4495800" y="2514600"/>
            <a:ext cx="990600" cy="5334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isometricOffAxis1Top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Minus 13"/>
          <p:cNvSpPr/>
          <p:nvPr/>
        </p:nvSpPr>
        <p:spPr>
          <a:xfrm flipH="1">
            <a:off x="5181600" y="2514600"/>
            <a:ext cx="990600" cy="533400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isometricOffAxis1Top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onut 4"/>
          <p:cNvSpPr/>
          <p:nvPr/>
        </p:nvSpPr>
        <p:spPr>
          <a:xfrm flipH="1">
            <a:off x="6019800" y="2560638"/>
            <a:ext cx="457200" cy="457200"/>
          </a:xfrm>
          <a:prstGeom prst="don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loud Callout 17"/>
          <p:cNvSpPr/>
          <p:nvPr/>
        </p:nvSpPr>
        <p:spPr>
          <a:xfrm>
            <a:off x="5486400" y="3962400"/>
            <a:ext cx="3276600" cy="2057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STOP! Mr. Hand that  handle is really hot due to conduction.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1C1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1C1C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1C1C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1C1C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1C1C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1C1C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Owner\Local Settings\Temporary Internet Files\Content.IE5\NW12KDFH\MCj023766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49800"/>
            <a:ext cx="238125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FF00"/>
                </a:solidFill>
              </a:rPr>
              <a:t>Example of Conduction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Our hands are cold after playing in the snow. The warm fluid in the mug </a:t>
            </a:r>
            <a:r>
              <a:rPr lang="en-US" b="1" dirty="0" smtClean="0">
                <a:solidFill>
                  <a:srgbClr val="FF0000"/>
                </a:solidFill>
              </a:rPr>
              <a:t>Conducts </a:t>
            </a:r>
            <a:r>
              <a:rPr lang="en-US" dirty="0" smtClean="0"/>
              <a:t>from the fluid to the mug to our hands. Thus warming our chilly hands.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We are stirring a can of soup on the stove with a metal spoon. We go away for a few minutes to answer the phone and talk to a friend. We come back to the kitchen and we burn ourselves on the spoon due to </a:t>
            </a:r>
            <a:r>
              <a:rPr lang="en-US" b="1" dirty="0" smtClean="0">
                <a:solidFill>
                  <a:srgbClr val="FF0000"/>
                </a:solidFill>
              </a:rPr>
              <a:t>Conduction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1749" name="Picture 3" descr="C:\Documents and Settings\Owner\Local Settings\Temporary Internet Files\Content.IE5\A1234523\MMj0223786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762000"/>
            <a:ext cx="1047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n 4"/>
          <p:cNvSpPr/>
          <p:nvPr/>
        </p:nvSpPr>
        <p:spPr>
          <a:xfrm>
            <a:off x="2438400" y="5334000"/>
            <a:ext cx="914400" cy="10668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Water</a:t>
            </a:r>
            <a:endParaRPr lang="en-US" dirty="0"/>
          </a:p>
        </p:txBody>
      </p:sp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Convection is the process of Thermal Radiation </a:t>
            </a:r>
            <a:r>
              <a:rPr lang="en-US" b="1" smtClean="0"/>
              <a:t>moving</a:t>
            </a:r>
            <a:r>
              <a:rPr lang="en-US" smtClean="0"/>
              <a:t> a material due to a </a:t>
            </a:r>
            <a:r>
              <a:rPr lang="en-US" b="1" smtClean="0"/>
              <a:t>change in density.</a:t>
            </a:r>
          </a:p>
          <a:p>
            <a:r>
              <a:rPr lang="en-US" smtClean="0"/>
              <a:t>We remember from earlier in the year that </a:t>
            </a:r>
            <a:r>
              <a:rPr lang="en-US" b="1" smtClean="0"/>
              <a:t>less dense </a:t>
            </a:r>
            <a:r>
              <a:rPr lang="en-US" smtClean="0"/>
              <a:t>object float on top of </a:t>
            </a:r>
            <a:r>
              <a:rPr lang="en-US" b="1" smtClean="0"/>
              <a:t>denser object</a:t>
            </a:r>
          </a:p>
        </p:txBody>
      </p:sp>
      <p:sp>
        <p:nvSpPr>
          <p:cNvPr id="4" name="Can 3"/>
          <p:cNvSpPr/>
          <p:nvPr/>
        </p:nvSpPr>
        <p:spPr>
          <a:xfrm>
            <a:off x="2438400" y="4495800"/>
            <a:ext cx="914400" cy="1066800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Oil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52800" y="5739825"/>
            <a:ext cx="306045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Density = 1 g/ml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52800" y="4800600"/>
            <a:ext cx="350532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+mn-lt"/>
              </a:rPr>
              <a:t>Density = 0.92 g/ml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6197816" y="5248870"/>
            <a:ext cx="14221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1.02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337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Convection Part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happens to a material when it is heated via Thermal Radiation or Conduction?</a:t>
            </a:r>
          </a:p>
          <a:p>
            <a:pPr lvl="1"/>
            <a:r>
              <a:rPr lang="en-US" smtClean="0"/>
              <a:t>It expands</a:t>
            </a:r>
          </a:p>
          <a:p>
            <a:pPr lvl="1"/>
            <a:r>
              <a:rPr lang="en-US" smtClean="0"/>
              <a:t>Which causes a change in its density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" y="3810000"/>
            <a:ext cx="3048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70C0"/>
                </a:solidFill>
                <a:latin typeface="Calibri" pitchFamily="34" charset="0"/>
              </a:rPr>
              <a:t>Water at</a:t>
            </a:r>
          </a:p>
          <a:p>
            <a:pPr algn="ctr"/>
            <a:r>
              <a:rPr lang="en-US" sz="2400">
                <a:solidFill>
                  <a:srgbClr val="0070C0"/>
                </a:solidFill>
                <a:latin typeface="Calibri" pitchFamily="34" charset="0"/>
              </a:rPr>
              <a:t>4 degrees Celsius</a:t>
            </a:r>
          </a:p>
        </p:txBody>
      </p:sp>
      <p:sp>
        <p:nvSpPr>
          <p:cNvPr id="5" name="Minus 4"/>
          <p:cNvSpPr/>
          <p:nvPr/>
        </p:nvSpPr>
        <p:spPr>
          <a:xfrm>
            <a:off x="1371600" y="5248275"/>
            <a:ext cx="1447800" cy="152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Equal 5"/>
          <p:cNvSpPr/>
          <p:nvPr/>
        </p:nvSpPr>
        <p:spPr>
          <a:xfrm>
            <a:off x="762000" y="5095875"/>
            <a:ext cx="838200" cy="4572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64161" y="4563070"/>
            <a:ext cx="5100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g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87961" y="5172670"/>
            <a:ext cx="91723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ml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4858940"/>
            <a:ext cx="53572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23637" y="4554140"/>
            <a:ext cx="53572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25961" y="5248870"/>
            <a:ext cx="53572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029200" y="3810000"/>
            <a:ext cx="3048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70C0"/>
                </a:solidFill>
                <a:latin typeface="Calibri" pitchFamily="34" charset="0"/>
              </a:rPr>
              <a:t>Water at </a:t>
            </a:r>
          </a:p>
          <a:p>
            <a:pPr algn="ctr"/>
            <a:r>
              <a:rPr lang="en-US" sz="2400">
                <a:solidFill>
                  <a:srgbClr val="0070C0"/>
                </a:solidFill>
                <a:latin typeface="Calibri" pitchFamily="34" charset="0"/>
              </a:rPr>
              <a:t>60 degrees Celsius</a:t>
            </a:r>
          </a:p>
        </p:txBody>
      </p:sp>
      <p:sp>
        <p:nvSpPr>
          <p:cNvPr id="14" name="Minus 13"/>
          <p:cNvSpPr/>
          <p:nvPr/>
        </p:nvSpPr>
        <p:spPr>
          <a:xfrm>
            <a:off x="6019800" y="5248275"/>
            <a:ext cx="1447800" cy="152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Equal 14"/>
          <p:cNvSpPr/>
          <p:nvPr/>
        </p:nvSpPr>
        <p:spPr>
          <a:xfrm>
            <a:off x="5410200" y="5095875"/>
            <a:ext cx="838200" cy="4572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17161" y="4563070"/>
            <a:ext cx="5100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g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40961" y="5172670"/>
            <a:ext cx="91723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ml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38600" y="4858940"/>
            <a:ext cx="14221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0.98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71837" y="4554140"/>
            <a:ext cx="53572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animBg="1"/>
      <p:bldP spid="6" grpId="0" animBg="1"/>
      <p:bldP spid="13" grpId="0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Convection Part 3</a:t>
            </a:r>
          </a:p>
        </p:txBody>
      </p:sp>
      <p:sp>
        <p:nvSpPr>
          <p:cNvPr id="348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water that is now less dense floats to the top of the denser water.</a:t>
            </a:r>
          </a:p>
          <a:p>
            <a:r>
              <a:rPr lang="en-US" smtClean="0"/>
              <a:t>So what happens when this water cools?</a:t>
            </a:r>
          </a:p>
          <a:p>
            <a:pPr lvl="1"/>
            <a:r>
              <a:rPr lang="en-US" smtClean="0"/>
              <a:t>It sinks back to the bottom of the system.</a:t>
            </a:r>
          </a:p>
        </p:txBody>
      </p:sp>
      <p:pic>
        <p:nvPicPr>
          <p:cNvPr id="6" name="Picture 5" descr="Convection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8100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Closing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1355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smtClean="0"/>
              <a:t>Diagram the mini hot air balloon with your new knowledge of Conduction, Convection, and Thermal Radiation.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Again remember to label all the parts of the diagram.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C:\Documents and Settings\Owner\Local Settings\Temporary Internet Files\Content.IE5\NW12KDFH\MCNA01203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8575" y="3846513"/>
            <a:ext cx="1495425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itle 1"/>
          <p:cNvSpPr>
            <a:spLocks noGrp="1"/>
          </p:cNvSpPr>
          <p:nvPr>
            <p:ph type="ctrTitle"/>
          </p:nvPr>
        </p:nvSpPr>
        <p:spPr>
          <a:xfrm>
            <a:off x="4572000" y="533400"/>
            <a:ext cx="4572000" cy="1470025"/>
          </a:xfrm>
        </p:spPr>
        <p:txBody>
          <a:bodyPr/>
          <a:lstStyle/>
          <a:p>
            <a:r>
              <a:rPr lang="en-US" smtClean="0"/>
              <a:t>It’s </a:t>
            </a:r>
            <a:r>
              <a:rPr lang="en-US" i="1" smtClean="0"/>
              <a:t>what</a:t>
            </a:r>
            <a:r>
              <a:rPr lang="en-US" smtClean="0"/>
              <a:t> temperature out!?</a:t>
            </a:r>
          </a:p>
        </p:txBody>
      </p:sp>
      <p:sp>
        <p:nvSpPr>
          <p:cNvPr id="14340" name="Subtitle 2"/>
          <p:cNvSpPr>
            <a:spLocks noGrp="1"/>
          </p:cNvSpPr>
          <p:nvPr>
            <p:ph type="subTitle" idx="1"/>
          </p:nvPr>
        </p:nvSpPr>
        <p:spPr>
          <a:xfrm>
            <a:off x="5334000" y="2133600"/>
            <a:ext cx="3124200" cy="1752600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And other concepts of involving heat</a:t>
            </a:r>
          </a:p>
        </p:txBody>
      </p:sp>
      <p:sp>
        <p:nvSpPr>
          <p:cNvPr id="10" name="Oval Callout 9"/>
          <p:cNvSpPr/>
          <p:nvPr/>
        </p:nvSpPr>
        <p:spPr>
          <a:xfrm>
            <a:off x="1219200" y="533400"/>
            <a:ext cx="2590800" cy="19812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Man it is hot out here! It sure is a one parka day! Maybe  I’ll go to the beach later.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do we measure temperature?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290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the USA: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Degrees Fahrenheit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almost every other country except the USA: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Degrees Celsius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the scientific community (2 different Scales):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Degrees Kelvin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Degrees Celsius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4953000"/>
          <a:ext cx="6934200" cy="16764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33550"/>
                <a:gridCol w="1733550"/>
                <a:gridCol w="1733550"/>
                <a:gridCol w="1733550"/>
              </a:tblGrid>
              <a:tr h="558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Fahrenheit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Celsius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Kelvin</a:t>
                      </a:r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H20 Freezes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273.15</a:t>
                      </a:r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H20 Boils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373.13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2971800" y="5562600"/>
            <a:ext cx="1676400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971800" y="6096000"/>
            <a:ext cx="1676400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4724400" y="5562600"/>
            <a:ext cx="1676400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724400" y="6096000"/>
            <a:ext cx="1676400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477000" y="5562600"/>
            <a:ext cx="1600200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477000" y="6096000"/>
            <a:ext cx="1600200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8" grpId="2" animBg="1"/>
      <p:bldP spid="9" grpId="0" animBg="1"/>
      <p:bldP spid="9" grpId="1" animBg="1"/>
      <p:bldP spid="10" grpId="0" animBg="1"/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9" descr="C:\Documents and Settings\Owner\Local Settings\Temporary Internet Files\Content.IE5\A1234523\MCj043556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4" descr="C:\Documents and Settings\Owner\Local Settings\Temporary Internet Files\Content.IE5\A1234523\MCj041246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24000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</a:t>
            </a:r>
            <a:r>
              <a:rPr lang="en-US" smtClean="0">
                <a:solidFill>
                  <a:srgbClr val="FF0000"/>
                </a:solidFill>
              </a:rPr>
              <a:t>Heat</a:t>
            </a:r>
            <a:r>
              <a:rPr lang="en-US" smtClean="0"/>
              <a:t>?</a:t>
            </a:r>
          </a:p>
        </p:txBody>
      </p:sp>
      <p:sp>
        <p:nvSpPr>
          <p:cNvPr id="1638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Heat</a:t>
            </a:r>
            <a:r>
              <a:rPr lang="en-US" b="1" smtClean="0"/>
              <a:t> </a:t>
            </a:r>
            <a:r>
              <a:rPr lang="en-US" smtClean="0"/>
              <a:t>“..is a form of energy produced by the </a:t>
            </a:r>
            <a:r>
              <a:rPr lang="en-US" b="1" u="sng" smtClean="0"/>
              <a:t>motion of atoms and molecules </a:t>
            </a:r>
            <a:r>
              <a:rPr lang="en-US" smtClean="0"/>
              <a:t>and is transferred from one body or system to another due to a difference in temperature.” </a:t>
            </a:r>
            <a:r>
              <a:rPr lang="en-US" sz="1400" smtClean="0">
                <a:hlinkClick r:id="rId5"/>
              </a:rPr>
              <a:t>http://en.wikipedia.org/wiki/Heat</a:t>
            </a:r>
            <a:r>
              <a:rPr lang="en-US" sz="1400" smtClean="0"/>
              <a:t> </a:t>
            </a:r>
            <a:endParaRPr lang="en-US" smtClean="0"/>
          </a:p>
        </p:txBody>
      </p:sp>
      <p:pic>
        <p:nvPicPr>
          <p:cNvPr id="16389" name="Picture 6" descr="C:\Documents and Settings\Owner\Local Settings\Temporary Internet Files\Content.IE5\NW12KDFH\MCj0234312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938588"/>
            <a:ext cx="1601788" cy="291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C:\Documents and Settings\Owner\Local Settings\Temporary Internet Files\Content.IE5\NW12KDFH\MCj0424832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86600" y="5238750"/>
            <a:ext cx="1827213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Motion of Molecules and Atoms.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does a </a:t>
            </a:r>
            <a:r>
              <a:rPr lang="en-US" smtClean="0">
                <a:solidFill>
                  <a:srgbClr val="0000FF"/>
                </a:solidFill>
              </a:rPr>
              <a:t>“cold” </a:t>
            </a:r>
            <a:r>
              <a:rPr lang="en-US" smtClean="0"/>
              <a:t>molecule/atom look like?</a:t>
            </a:r>
          </a:p>
          <a:p>
            <a:r>
              <a:rPr lang="en-US" smtClean="0"/>
              <a:t>What does a </a:t>
            </a:r>
            <a:r>
              <a:rPr lang="en-US" smtClean="0">
                <a:solidFill>
                  <a:srgbClr val="FF0000"/>
                </a:solidFill>
              </a:rPr>
              <a:t>“hot” </a:t>
            </a:r>
            <a:r>
              <a:rPr lang="en-US" smtClean="0"/>
              <a:t>molecule/atom look like?</a:t>
            </a: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234950" y="3627438"/>
            <a:ext cx="3714750" cy="2790825"/>
            <a:chOff x="235332" y="3627755"/>
            <a:chExt cx="3714750" cy="2790825"/>
          </a:xfrm>
        </p:grpSpPr>
        <p:pic>
          <p:nvPicPr>
            <p:cNvPr id="1844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2078119">
              <a:off x="235332" y="3627755"/>
              <a:ext cx="3714750" cy="2790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441" name="Group 17"/>
            <p:cNvGrpSpPr>
              <a:grpSpLocks/>
            </p:cNvGrpSpPr>
            <p:nvPr/>
          </p:nvGrpSpPr>
          <p:grpSpPr bwMode="auto">
            <a:xfrm>
              <a:off x="1447800" y="3810000"/>
              <a:ext cx="1189038" cy="2413087"/>
              <a:chOff x="1447800" y="3810000"/>
              <a:chExt cx="1189038" cy="2413087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1905382" y="4724717"/>
                <a:ext cx="76200" cy="2286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133982" y="4724717"/>
                <a:ext cx="76200" cy="2286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1829182" y="5105717"/>
                <a:ext cx="476250" cy="211138"/>
              </a:xfrm>
              <a:custGeom>
                <a:avLst/>
                <a:gdLst>
                  <a:gd name="connsiteX0" fmla="*/ 0 w 475700"/>
                  <a:gd name="connsiteY0" fmla="*/ 0 h 210542"/>
                  <a:gd name="connsiteX1" fmla="*/ 211422 w 475700"/>
                  <a:gd name="connsiteY1" fmla="*/ 206137 h 210542"/>
                  <a:gd name="connsiteX2" fmla="*/ 475700 w 475700"/>
                  <a:gd name="connsiteY2" fmla="*/ 26428 h 210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5700" h="210542">
                    <a:moveTo>
                      <a:pt x="0" y="0"/>
                    </a:moveTo>
                    <a:cubicBezTo>
                      <a:pt x="66069" y="100866"/>
                      <a:pt x="132139" y="201732"/>
                      <a:pt x="211422" y="206137"/>
                    </a:cubicBezTo>
                    <a:cubicBezTo>
                      <a:pt x="290705" y="210542"/>
                      <a:pt x="425487" y="59903"/>
                      <a:pt x="475700" y="26428"/>
                    </a:cubicBezTo>
                  </a:path>
                </a:pathLst>
              </a:cu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18445" name="Picture 5" descr="C:\Documents and Settings\Owner\Local Settings\Temporary Internet Files\Content.IE5\896BCDEF\MCj04361980000[1].pn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7800" y="3810000"/>
                <a:ext cx="1189038" cy="1122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446" name="Picture 6" descr="C:\Documents and Settings\Owner\Local Settings\Temporary Internet Files\Content.IE5\A1234523\MCHH01366_0000[1].wmf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 rot="-10570853">
                <a:off x="1472524" y="5444991"/>
                <a:ext cx="1070622" cy="778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445125" y="3335338"/>
            <a:ext cx="2790825" cy="3714750"/>
            <a:chOff x="5445145" y="3335460"/>
            <a:chExt cx="2790825" cy="3714750"/>
          </a:xfrm>
        </p:grpSpPr>
        <p:pic>
          <p:nvPicPr>
            <p:cNvPr id="18438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919152">
              <a:off x="4983183" y="3797422"/>
              <a:ext cx="3714750" cy="2790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9" name="Picture 8" descr="C:\Documents and Settings\Owner\Local Settings\Temporary Internet Files\Content.IE5\896BCDEF\MCj04244820000[1]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48400" y="4648200"/>
              <a:ext cx="1200150" cy="1064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048000" y="4191000"/>
            <a:ext cx="28194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alibri" pitchFamily="34" charset="0"/>
              </a:rPr>
              <a:t>Unfortunately they </a:t>
            </a:r>
            <a:r>
              <a:rPr lang="en-US" sz="2800" b="1" u="sng">
                <a:latin typeface="Calibri" pitchFamily="34" charset="0"/>
              </a:rPr>
              <a:t>do not </a:t>
            </a:r>
            <a:r>
              <a:rPr lang="en-US" sz="2800">
                <a:latin typeface="Calibri" pitchFamily="34" charset="0"/>
              </a:rPr>
              <a:t>really look like this . But lets find out what they do look like.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Thermal Radiation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Thermal radiation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chemeClr val="bg1"/>
                </a:solidFill>
              </a:rPr>
              <a:t>is electromagnetic radiation emitted from the surface of an object which is due to the object's temperature.</a:t>
            </a:r>
          </a:p>
          <a:p>
            <a:r>
              <a:rPr lang="en-US" b="1" smtClean="0">
                <a:solidFill>
                  <a:srgbClr val="FF0000"/>
                </a:solidFill>
              </a:rPr>
              <a:t>Thermal radiation </a:t>
            </a:r>
            <a:r>
              <a:rPr lang="en-US" smtClean="0">
                <a:solidFill>
                  <a:schemeClr val="bg1"/>
                </a:solidFill>
              </a:rPr>
              <a:t>is generated when heat from the movement of charged particles within atoms is converted to electromagnetic radiation</a:t>
            </a:r>
          </a:p>
          <a:p>
            <a:pPr>
              <a:buFont typeface="Arial" charset="0"/>
              <a:buNone/>
            </a:pPr>
            <a:endParaRPr lang="en-U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0" y="4343400"/>
            <a:ext cx="8229600" cy="1143000"/>
          </a:xfrm>
        </p:spPr>
        <p:txBody>
          <a:bodyPr/>
          <a:lstStyle/>
          <a:p>
            <a:r>
              <a:rPr lang="en-US" sz="2800" smtClean="0">
                <a:solidFill>
                  <a:schemeClr val="bg1"/>
                </a:solidFill>
              </a:rPr>
              <a:t>What does the radiation travel through?</a:t>
            </a:r>
          </a:p>
        </p:txBody>
      </p:sp>
      <p:pic>
        <p:nvPicPr>
          <p:cNvPr id="21507" name="Picture 4" descr="C:\Documents and Settings\Owner\Local Settings\Temporary Internet Files\Content.IE5\NW12KDFH\MCj042981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6764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C:\Documents and Settings\Owner\Local Settings\Temporary Internet Files\Content.IE5\896BCDEF\MCj0438059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4290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19"/>
          <p:cNvSpPr txBox="1">
            <a:spLocks noChangeArrowheads="1"/>
          </p:cNvSpPr>
          <p:nvPr/>
        </p:nvSpPr>
        <p:spPr bwMode="auto">
          <a:xfrm>
            <a:off x="2819400" y="457200"/>
            <a:ext cx="6324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 pitchFamily="34" charset="0"/>
              </a:rPr>
              <a:t>There are 93 million miles between the Sun and Earth.  </a:t>
            </a:r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1309688" y="2698750"/>
            <a:ext cx="4641850" cy="673100"/>
            <a:chOff x="1309945" y="2699338"/>
            <a:chExt cx="4640858" cy="672177"/>
          </a:xfrm>
        </p:grpSpPr>
        <p:sp>
          <p:nvSpPr>
            <p:cNvPr id="16" name="Freeform 15"/>
            <p:cNvSpPr/>
            <p:nvPr/>
          </p:nvSpPr>
          <p:spPr>
            <a:xfrm rot="1675488" flipV="1">
              <a:off x="1309945" y="2807140"/>
              <a:ext cx="4640858" cy="564375"/>
            </a:xfrm>
            <a:custGeom>
              <a:avLst/>
              <a:gdLst>
                <a:gd name="connsiteX0" fmla="*/ 0 w 4067033"/>
                <a:gd name="connsiteY0" fmla="*/ 950793 h 1005385"/>
                <a:gd name="connsiteX1" fmla="*/ 450376 w 4067033"/>
                <a:gd name="connsiteY1" fmla="*/ 36393 h 1005385"/>
                <a:gd name="connsiteX2" fmla="*/ 900752 w 4067033"/>
                <a:gd name="connsiteY2" fmla="*/ 964441 h 1005385"/>
                <a:gd name="connsiteX3" fmla="*/ 1364776 w 4067033"/>
                <a:gd name="connsiteY3" fmla="*/ 22745 h 1005385"/>
                <a:gd name="connsiteX4" fmla="*/ 1842448 w 4067033"/>
                <a:gd name="connsiteY4" fmla="*/ 964441 h 1005385"/>
                <a:gd name="connsiteX5" fmla="*/ 2169994 w 4067033"/>
                <a:gd name="connsiteY5" fmla="*/ 9098 h 1005385"/>
                <a:gd name="connsiteX6" fmla="*/ 2688609 w 4067033"/>
                <a:gd name="connsiteY6" fmla="*/ 909850 h 1005385"/>
                <a:gd name="connsiteX7" fmla="*/ 3152633 w 4067033"/>
                <a:gd name="connsiteY7" fmla="*/ 22745 h 1005385"/>
                <a:gd name="connsiteX8" fmla="*/ 3616657 w 4067033"/>
                <a:gd name="connsiteY8" fmla="*/ 923498 h 1005385"/>
                <a:gd name="connsiteX9" fmla="*/ 4067033 w 4067033"/>
                <a:gd name="connsiteY9" fmla="*/ 514065 h 10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7033" h="1005385">
                  <a:moveTo>
                    <a:pt x="0" y="950793"/>
                  </a:moveTo>
                  <a:cubicBezTo>
                    <a:pt x="150125" y="492455"/>
                    <a:pt x="300251" y="34118"/>
                    <a:pt x="450376" y="36393"/>
                  </a:cubicBezTo>
                  <a:cubicBezTo>
                    <a:pt x="600501" y="38668"/>
                    <a:pt x="748352" y="966716"/>
                    <a:pt x="900752" y="964441"/>
                  </a:cubicBezTo>
                  <a:cubicBezTo>
                    <a:pt x="1053152" y="962166"/>
                    <a:pt x="1207827" y="22745"/>
                    <a:pt x="1364776" y="22745"/>
                  </a:cubicBezTo>
                  <a:cubicBezTo>
                    <a:pt x="1521725" y="22745"/>
                    <a:pt x="1708245" y="966715"/>
                    <a:pt x="1842448" y="964441"/>
                  </a:cubicBezTo>
                  <a:cubicBezTo>
                    <a:pt x="1976651" y="962167"/>
                    <a:pt x="2028967" y="18196"/>
                    <a:pt x="2169994" y="9098"/>
                  </a:cubicBezTo>
                  <a:cubicBezTo>
                    <a:pt x="2311021" y="0"/>
                    <a:pt x="2524836" y="907576"/>
                    <a:pt x="2688609" y="909850"/>
                  </a:cubicBezTo>
                  <a:cubicBezTo>
                    <a:pt x="2852382" y="912125"/>
                    <a:pt x="2997958" y="20470"/>
                    <a:pt x="3152633" y="22745"/>
                  </a:cubicBezTo>
                  <a:cubicBezTo>
                    <a:pt x="3307308" y="25020"/>
                    <a:pt x="3464257" y="841611"/>
                    <a:pt x="3616657" y="923498"/>
                  </a:cubicBezTo>
                  <a:cubicBezTo>
                    <a:pt x="3769057" y="1005385"/>
                    <a:pt x="3987421" y="580029"/>
                    <a:pt x="4067033" y="514065"/>
                  </a:cubicBezTo>
                </a:path>
              </a:pathLst>
            </a:custGeom>
            <a:ln w="19050">
              <a:solidFill>
                <a:schemeClr val="bg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rot="1603178">
              <a:off x="1522541" y="2699338"/>
              <a:ext cx="3657600" cy="52322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Solar Radiation</a:t>
              </a:r>
              <a:endPara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133600" y="5410200"/>
            <a:ext cx="1739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NOTHING!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Thermal Radiation continued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Thermal Radiation </a:t>
            </a:r>
            <a:r>
              <a:rPr lang="en-US" smtClean="0">
                <a:solidFill>
                  <a:schemeClr val="bg1"/>
                </a:solidFill>
              </a:rPr>
              <a:t>is the direct transport of ENERGY through space. </a:t>
            </a:r>
          </a:p>
          <a:p>
            <a:endParaRPr lang="en-US" smtClean="0">
              <a:solidFill>
                <a:schemeClr val="bg1"/>
              </a:solidFill>
            </a:endParaRPr>
          </a:p>
          <a:p>
            <a:r>
              <a:rPr lang="en-US" b="1" smtClean="0">
                <a:solidFill>
                  <a:srgbClr val="FF0000"/>
                </a:solidFill>
              </a:rPr>
              <a:t>Thermal Radiation </a:t>
            </a:r>
            <a:r>
              <a:rPr lang="en-US" b="1" smtClean="0">
                <a:solidFill>
                  <a:schemeClr val="bg1"/>
                </a:solidFill>
              </a:rPr>
              <a:t> </a:t>
            </a:r>
            <a:r>
              <a:rPr lang="en-US" smtClean="0">
                <a:solidFill>
                  <a:schemeClr val="bg1"/>
                </a:solidFill>
              </a:rPr>
              <a:t>does not require one or more objects to be in direct contact with one another.</a:t>
            </a:r>
          </a:p>
          <a:p>
            <a:endParaRPr lang="en-U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B0F0"/>
                </a:solidFill>
              </a:rPr>
              <a:t>Examples of Thermal Radiation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Our hands are cold after playing in the snow. We come inside the house and warm them in front of the  woodstove or heater because it is </a:t>
            </a:r>
            <a:r>
              <a:rPr lang="en-US" b="1" dirty="0" smtClean="0">
                <a:solidFill>
                  <a:srgbClr val="FF0000"/>
                </a:solidFill>
              </a:rPr>
              <a:t>RADIATING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heat.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We don’t touch a hot pan on the stove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b="1" u="sng" dirty="0" smtClean="0">
                <a:solidFill>
                  <a:schemeClr val="bg1"/>
                </a:solidFill>
              </a:rPr>
              <a:t>AFTER </a:t>
            </a:r>
            <a:r>
              <a:rPr lang="en-US" dirty="0" smtClean="0">
                <a:solidFill>
                  <a:schemeClr val="bg1"/>
                </a:solidFill>
              </a:rPr>
              <a:t>we remove it because it is still </a:t>
            </a:r>
            <a:r>
              <a:rPr lang="en-US" b="1" dirty="0" smtClean="0">
                <a:solidFill>
                  <a:srgbClr val="FF0000"/>
                </a:solidFill>
              </a:rPr>
              <a:t>RADIATING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heat. If we touch it we all know what happens.  OWWWW THAT’S HOT!!!!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1766</TotalTime>
  <Words>808</Words>
  <Application>Microsoft Office PowerPoint</Application>
  <PresentationFormat>On-screen Show (4:3)</PresentationFormat>
  <Paragraphs>95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Calibri</vt:lpstr>
      <vt:lpstr>Arial</vt:lpstr>
      <vt:lpstr>Office Theme</vt:lpstr>
      <vt:lpstr>Slide 1</vt:lpstr>
      <vt:lpstr>It’s what temperature out!?</vt:lpstr>
      <vt:lpstr>How do we measure temperature?</vt:lpstr>
      <vt:lpstr>What is Heat?</vt:lpstr>
      <vt:lpstr>Motion of Molecules and Atoms.</vt:lpstr>
      <vt:lpstr>Thermal Radiation</vt:lpstr>
      <vt:lpstr>What does the radiation travel through?</vt:lpstr>
      <vt:lpstr>Thermal Radiation continued</vt:lpstr>
      <vt:lpstr>Examples of Thermal Radiation</vt:lpstr>
      <vt:lpstr>Conduction</vt:lpstr>
      <vt:lpstr>Conduction</vt:lpstr>
      <vt:lpstr>Conduction Part 2</vt:lpstr>
      <vt:lpstr>Conduction</vt:lpstr>
      <vt:lpstr>Example of Conduction</vt:lpstr>
      <vt:lpstr>Convection</vt:lpstr>
      <vt:lpstr>Convection Part 2</vt:lpstr>
      <vt:lpstr>Convection Part 3</vt:lpstr>
      <vt:lpstr>Closing Activity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BOY ITS HOT</dc:title>
  <dc:creator/>
  <cp:lastModifiedBy>Owner</cp:lastModifiedBy>
  <cp:revision>76</cp:revision>
  <dcterms:created xsi:type="dcterms:W3CDTF">2006-08-16T00:00:00Z</dcterms:created>
  <dcterms:modified xsi:type="dcterms:W3CDTF">2008-11-09T17:04:30Z</dcterms:modified>
</cp:coreProperties>
</file>